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3"/>
  </p:sldMasterIdLst>
  <p:notesMasterIdLst>
    <p:notesMasterId r:id="rId26"/>
  </p:notesMasterIdLst>
  <p:sldIdLst>
    <p:sldId id="256" r:id="rId4"/>
    <p:sldId id="257" r:id="rId5"/>
    <p:sldId id="282" r:id="rId6"/>
    <p:sldId id="280" r:id="rId7"/>
    <p:sldId id="308" r:id="rId8"/>
    <p:sldId id="309" r:id="rId9"/>
    <p:sldId id="310" r:id="rId10"/>
    <p:sldId id="316" r:id="rId11"/>
    <p:sldId id="313" r:id="rId12"/>
    <p:sldId id="315" r:id="rId13"/>
    <p:sldId id="317" r:id="rId14"/>
    <p:sldId id="318" r:id="rId15"/>
    <p:sldId id="311" r:id="rId16"/>
    <p:sldId id="319" r:id="rId17"/>
    <p:sldId id="320" r:id="rId18"/>
    <p:sldId id="322" r:id="rId19"/>
    <p:sldId id="321" r:id="rId20"/>
    <p:sldId id="323" r:id="rId21"/>
    <p:sldId id="324" r:id="rId22"/>
    <p:sldId id="326" r:id="rId23"/>
    <p:sldId id="325" r:id="rId24"/>
    <p:sldId id="274" r:id="rId2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6DC"/>
    <a:srgbClr val="FFE2BB"/>
    <a:srgbClr val="7030A0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6521" autoAdjust="0"/>
  </p:normalViewPr>
  <p:slideViewPr>
    <p:cSldViewPr snapToGrid="0">
      <p:cViewPr varScale="1">
        <p:scale>
          <a:sx n="114" d="100"/>
          <a:sy n="114" d="100"/>
        </p:scale>
        <p:origin x="1695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22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8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4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9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6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0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6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7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55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4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5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47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87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7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30242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</a:rPr>
              <a:t>Attention Is All You Need</a:t>
            </a:r>
            <a:endParaRPr lang="ko-KR" alt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646331"/>
          </a:xfrm>
        </p:spPr>
        <p:txBody>
          <a:bodyPr>
            <a:spAutoFit/>
          </a:bodyPr>
          <a:lstStyle/>
          <a:p>
            <a:r>
              <a:rPr lang="en-US" altLang="ko-KR" dirty="0"/>
              <a:t>2019.07.06</a:t>
            </a:r>
            <a:br>
              <a:rPr lang="en-US" altLang="ko-KR" dirty="0"/>
            </a:br>
            <a:r>
              <a:rPr lang="ko-KR" altLang="en-US" dirty="0"/>
              <a:t>김보섭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Multi-Head Attention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Scaled Dot-product attention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하나의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되는 형태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(head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layer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되도 같음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8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head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concatenate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하여 사용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다양한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aspect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5B8F6F-001B-43F4-A7DE-BCDDFB190E63}"/>
              </a:ext>
            </a:extLst>
          </p:cNvPr>
          <p:cNvGrpSpPr/>
          <p:nvPr/>
        </p:nvGrpSpPr>
        <p:grpSpPr>
          <a:xfrm>
            <a:off x="378560" y="1800000"/>
            <a:ext cx="8386880" cy="4419100"/>
            <a:chOff x="378560" y="1969471"/>
            <a:chExt cx="8386880" cy="44191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205AD3-71F0-4274-BE2C-C49F500478C0}"/>
                </a:ext>
              </a:extLst>
            </p:cNvPr>
            <p:cNvGrpSpPr/>
            <p:nvPr/>
          </p:nvGrpSpPr>
          <p:grpSpPr>
            <a:xfrm>
              <a:off x="378560" y="1969471"/>
              <a:ext cx="2520000" cy="3577730"/>
              <a:chOff x="519800" y="2023018"/>
              <a:chExt cx="2520000" cy="357773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3AE9FE7-A89D-4088-B3CC-1ADAD8C95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00" y="4735673"/>
                <a:ext cx="1800000" cy="35901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C13CBE8-C6AB-4388-AF19-60E17EC3F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800" y="5211890"/>
                <a:ext cx="2520000" cy="38885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291CA9A-4563-40FA-8DFC-A187EA2DE7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821" r="8589" b="22389"/>
              <a:stretch/>
            </p:blipFill>
            <p:spPr>
              <a:xfrm>
                <a:off x="519800" y="2023018"/>
                <a:ext cx="1992385" cy="2567982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BFF904-4601-4431-9CD3-C06AFE14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440" y="2115347"/>
              <a:ext cx="5760000" cy="32148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27068C-7B00-44CE-A48F-3551F334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560" y="5668571"/>
              <a:ext cx="43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5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Position-wise Feed-Forward Networks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060750-5457-48A4-A1B9-830C651597A2}"/>
              </a:ext>
            </a:extLst>
          </p:cNvPr>
          <p:cNvGrpSpPr/>
          <p:nvPr/>
        </p:nvGrpSpPr>
        <p:grpSpPr>
          <a:xfrm>
            <a:off x="2052000" y="1800000"/>
            <a:ext cx="5040000" cy="4512639"/>
            <a:chOff x="1645134" y="1986346"/>
            <a:chExt cx="5040000" cy="45126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5A5E49-A720-4F26-9575-8C195FCA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5134" y="3581846"/>
              <a:ext cx="4320000" cy="291713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F9F6FA-B17B-48F4-83D0-815EB643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5134" y="1986346"/>
              <a:ext cx="5040000" cy="14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00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Building block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은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highlight>
                  <a:srgbClr val="E9F6DC"/>
                </a:highlight>
              </a:rPr>
              <a:t>LayerNorm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highlight>
                  <a:srgbClr val="E9F6DC"/>
                </a:highlight>
              </a:rPr>
              <a:t>(x + Sublayer(x))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형태로 구성됨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ko-KR" sz="1600" dirty="0"/>
              <a:t>Sublayer:</a:t>
            </a:r>
            <a:r>
              <a:rPr lang="ko-KR" altLang="en-US" sz="1600" dirty="0"/>
              <a:t> </a:t>
            </a:r>
            <a:r>
              <a:rPr lang="en-US" altLang="ko-KR" sz="1600" dirty="0"/>
              <a:t>Multi-Head Attention, Position-wise Feed-Forward Neural Network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91145-2D2D-4CBE-B4B1-16F0E267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0" y="1800000"/>
            <a:ext cx="5040000" cy="47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1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 </a:t>
            </a:r>
            <a:r>
              <a:rPr lang="en-US" altLang="ko-KR" sz="2000" dirty="0"/>
              <a:t>Applications of Attention in our Model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을 바탕으로 </a:t>
            </a: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를 구성한 </a:t>
            </a:r>
            <a:r>
              <a:rPr lang="en-US" altLang="ko-KR" dirty="0"/>
              <a:t>Transformer</a:t>
            </a:r>
            <a:r>
              <a:rPr lang="ko-KR" altLang="en-US" dirty="0"/>
              <a:t>에서 </a:t>
            </a:r>
            <a:r>
              <a:rPr lang="en-US" altLang="ko-KR" dirty="0"/>
              <a:t>Attention</a:t>
            </a:r>
            <a:r>
              <a:rPr lang="ko-KR" altLang="en-US" dirty="0"/>
              <a:t>은 아래와 같이 활용됨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77C4F-AE8B-4B92-9137-0C3370744887}"/>
              </a:ext>
            </a:extLst>
          </p:cNvPr>
          <p:cNvGrpSpPr/>
          <p:nvPr/>
        </p:nvGrpSpPr>
        <p:grpSpPr>
          <a:xfrm>
            <a:off x="257400" y="1800000"/>
            <a:ext cx="8629200" cy="4320000"/>
            <a:chOff x="399453" y="2178985"/>
            <a:chExt cx="8629200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2CDED1-143A-4D83-83AC-A11B7A91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652" y="2986594"/>
              <a:ext cx="5760000" cy="26628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E64F95-F438-4AAC-BD07-1E6AD9C4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53" y="2178985"/>
              <a:ext cx="2806779" cy="432000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6DFAB8-A010-4E63-9B18-FEC59059EE2E}"/>
                </a:ext>
              </a:extLst>
            </p:cNvPr>
            <p:cNvSpPr/>
            <p:nvPr/>
          </p:nvSpPr>
          <p:spPr>
            <a:xfrm>
              <a:off x="3657600" y="3296873"/>
              <a:ext cx="5371053" cy="80953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03EF6D6-9A0B-4C3F-A41F-85248F4A4972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00588" y="3701642"/>
              <a:ext cx="1057012" cy="24118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D875584-FCA1-4259-975D-09B52032633A}"/>
                </a:ext>
              </a:extLst>
            </p:cNvPr>
            <p:cNvSpPr/>
            <p:nvPr/>
          </p:nvSpPr>
          <p:spPr>
            <a:xfrm>
              <a:off x="3657599" y="4120732"/>
              <a:ext cx="5371053" cy="670712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A948147-C85F-467C-8206-9976ACF8EB15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551965" y="4456088"/>
              <a:ext cx="2105634" cy="17835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F9B51F6-463D-4717-A0DE-3FB4113CA227}"/>
                </a:ext>
              </a:extLst>
            </p:cNvPr>
            <p:cNvSpPr/>
            <p:nvPr/>
          </p:nvSpPr>
          <p:spPr>
            <a:xfrm>
              <a:off x="3657599" y="4805764"/>
              <a:ext cx="5371053" cy="822065"/>
            </a:xfrm>
            <a:prstGeom prst="roundRect">
              <a:avLst/>
            </a:prstGeom>
            <a:solidFill>
              <a:schemeClr val="accent4">
                <a:lumMod val="75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DF0D6F6-B338-4C28-9C7F-DA504701BBA8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2567031" y="4739780"/>
              <a:ext cx="1090568" cy="477017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59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 </a:t>
            </a:r>
            <a:r>
              <a:rPr lang="en-US" altLang="ko-KR" sz="2000" dirty="0"/>
              <a:t>Embedding and </a:t>
            </a:r>
            <a:r>
              <a:rPr lang="en-US" altLang="ko-KR" sz="2000" dirty="0" err="1"/>
              <a:t>Softmax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Output embedding</a:t>
            </a:r>
            <a:r>
              <a:rPr lang="ko-KR" altLang="en-US" dirty="0"/>
              <a:t>가 </a:t>
            </a:r>
            <a:r>
              <a:rPr lang="en-US" altLang="ko-KR" dirty="0"/>
              <a:t>pre-</a:t>
            </a:r>
            <a:r>
              <a:rPr lang="en-US" altLang="ko-KR" dirty="0" err="1"/>
              <a:t>softmax</a:t>
            </a:r>
            <a:r>
              <a:rPr lang="en-US" altLang="ko-KR" dirty="0"/>
              <a:t> linear transformation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weight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tying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학습해야 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parameter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감소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E64F95-F438-4AAC-BD07-1E6AD9C4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21" y="1791611"/>
            <a:ext cx="2806779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266069-420A-4544-BAE4-99C0AFF5FB27}"/>
                  </a:ext>
                </a:extLst>
              </p:cNvPr>
              <p:cNvSpPr txBox="1"/>
              <p:nvPr/>
            </p:nvSpPr>
            <p:spPr>
              <a:xfrm>
                <a:off x="4326572" y="1994998"/>
                <a:ext cx="175190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br>
                  <a:rPr lang="en-US" altLang="ko-KR" sz="1600" b="0" dirty="0"/>
                </a:br>
                <a:endParaRPr lang="en-US" altLang="ko-KR" sz="1600" b="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𝑚𝑜𝑑𝑙𝑒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:512,</m:t>
                      </m:r>
                    </m:oMath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266069-420A-4544-BAE4-99C0AFF5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72" y="1994998"/>
                <a:ext cx="1751902" cy="892552"/>
              </a:xfrm>
              <a:prstGeom prst="rect">
                <a:avLst/>
              </a:prstGeom>
              <a:blipFill>
                <a:blip r:embed="rId4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C2EADB-F7A1-4EB2-A938-372B02542549}"/>
                  </a:ext>
                </a:extLst>
              </p:cNvPr>
              <p:cNvSpPr txBox="1"/>
              <p:nvPr/>
            </p:nvSpPr>
            <p:spPr>
              <a:xfrm>
                <a:off x="4326572" y="4851633"/>
                <a:ext cx="175190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b="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𝑚𝑜𝑑𝑙𝑒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:512,</m:t>
                      </m:r>
                    </m:oMath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C2EADB-F7A1-4EB2-A938-372B02542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72" y="4851633"/>
                <a:ext cx="1751902" cy="892552"/>
              </a:xfrm>
              <a:prstGeom prst="rect">
                <a:avLst/>
              </a:prstGeom>
              <a:blipFill>
                <a:blip r:embed="rId5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252E4B-296F-4E6E-A903-0FD458DE1638}"/>
              </a:ext>
            </a:extLst>
          </p:cNvPr>
          <p:cNvCxnSpPr>
            <a:endCxn id="23" idx="1"/>
          </p:cNvCxnSpPr>
          <p:nvPr/>
        </p:nvCxnSpPr>
        <p:spPr>
          <a:xfrm>
            <a:off x="3292679" y="5150840"/>
            <a:ext cx="1033893" cy="14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D0598D-702E-4799-B550-294EF3EA9C26}"/>
              </a:ext>
            </a:extLst>
          </p:cNvPr>
          <p:cNvCxnSpPr>
            <a:endCxn id="20" idx="1"/>
          </p:cNvCxnSpPr>
          <p:nvPr/>
        </p:nvCxnSpPr>
        <p:spPr>
          <a:xfrm flipV="1">
            <a:off x="3292679" y="2441274"/>
            <a:ext cx="1033893" cy="8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8045E35B-5DCD-4DAF-9F83-62E143433EB8}"/>
              </a:ext>
            </a:extLst>
          </p:cNvPr>
          <p:cNvSpPr/>
          <p:nvPr/>
        </p:nvSpPr>
        <p:spPr>
          <a:xfrm>
            <a:off x="6291743" y="2319556"/>
            <a:ext cx="314587" cy="29403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98B54E-C09D-4644-9DD2-694EBD65F0CD}"/>
                  </a:ext>
                </a:extLst>
              </p:cNvPr>
              <p:cNvSpPr txBox="1"/>
              <p:nvPr/>
            </p:nvSpPr>
            <p:spPr>
              <a:xfrm>
                <a:off x="6699651" y="3589671"/>
                <a:ext cx="17519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98B54E-C09D-4644-9DD2-694EBD65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51" y="3589671"/>
                <a:ext cx="17519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9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5CDD20-41AB-4904-8956-5B95E2D4D031}"/>
              </a:ext>
            </a:extLst>
          </p:cNvPr>
          <p:cNvGrpSpPr/>
          <p:nvPr/>
        </p:nvGrpSpPr>
        <p:grpSpPr>
          <a:xfrm>
            <a:off x="644437" y="1800000"/>
            <a:ext cx="7855126" cy="4443502"/>
            <a:chOff x="855676" y="2055483"/>
            <a:chExt cx="7855126" cy="44435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77F8D6-85DE-4FE9-8B42-416B22CD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6" y="2055483"/>
              <a:ext cx="7281314" cy="18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D3AC32-8936-42B9-B513-925D7468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6" y="4698985"/>
              <a:ext cx="7281314" cy="1800000"/>
            </a:xfrm>
            <a:prstGeom prst="rect">
              <a:avLst/>
            </a:prstGeom>
          </p:spPr>
        </p:pic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D414260C-492E-43B4-92C3-338B83DDDC78}"/>
                </a:ext>
              </a:extLst>
            </p:cNvPr>
            <p:cNvSpPr/>
            <p:nvPr/>
          </p:nvSpPr>
          <p:spPr>
            <a:xfrm>
              <a:off x="4246761" y="4109453"/>
              <a:ext cx="499145" cy="331366"/>
            </a:xfrm>
            <a:prstGeom prst="down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F2CC22-3D19-40D6-8913-50134D13A833}"/>
                </a:ext>
              </a:extLst>
            </p:cNvPr>
            <p:cNvSpPr txBox="1"/>
            <p:nvPr/>
          </p:nvSpPr>
          <p:spPr>
            <a:xfrm>
              <a:off x="4928410" y="3982749"/>
              <a:ext cx="3782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Bucketing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으로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‘&lt;pad&gt;’ token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 줄어서 효율적인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training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가능</a:t>
              </a:r>
              <a:endParaRPr lang="en-US" altLang="ko-KR" sz="1600" b="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(1/3)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</a:t>
            </a:r>
            <a:r>
              <a:rPr lang="ko-KR" altLang="en-US" dirty="0"/>
              <a:t>을 합쳐서 </a:t>
            </a:r>
            <a:r>
              <a:rPr lang="en-US" altLang="ko-KR" dirty="0"/>
              <a:t>Byte Pair Encoding</a:t>
            </a:r>
            <a:r>
              <a:rPr lang="ko-KR" altLang="en-US" dirty="0"/>
              <a:t>으로 하나의 </a:t>
            </a:r>
            <a:r>
              <a:rPr lang="en-US" altLang="ko-KR" dirty="0"/>
              <a:t>Vocabulary</a:t>
            </a:r>
            <a:r>
              <a:rPr lang="ko-KR" altLang="en-US" dirty="0"/>
              <a:t>를 공유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mini-batch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구성 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bucketing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활용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https://gluon-nlp.mxnet.io/api/notes/data_api.html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DAEF01-A665-47E4-8206-81A3F2177EDE}"/>
              </a:ext>
            </a:extLst>
          </p:cNvPr>
          <p:cNvSpPr/>
          <p:nvPr/>
        </p:nvSpPr>
        <p:spPr>
          <a:xfrm>
            <a:off x="3554136" y="3515889"/>
            <a:ext cx="1518407" cy="888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90FC11-AD45-4A6A-A7F9-D9B8FD8005F3}"/>
              </a:ext>
            </a:extLst>
          </p:cNvPr>
          <p:cNvSpPr/>
          <p:nvPr/>
        </p:nvSpPr>
        <p:spPr>
          <a:xfrm>
            <a:off x="3330429" y="6170705"/>
            <a:ext cx="1965820" cy="7748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8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(2/3)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Training </a:t>
            </a:r>
            <a:r>
              <a:rPr lang="ko-KR" altLang="en-US" dirty="0"/>
              <a:t>초기에는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빠르게 적당한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parameter space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 들어가고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해당 영역에서 세밀하게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optima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찾기를 원함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warm up learning rate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를 사용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455308"/>
            <a:ext cx="8170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Cyclic Learning Rates for Training Neural Networks (https://arxiv.org/pdf/1506.01186.pdf)</a:t>
            </a:r>
            <a:b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Universal Language Model Fine-tuning for Text Classification (https://arxiv.org/pdf/1801.06146.pdf)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9861C4-43EC-4436-9121-62FCD2637E36}"/>
              </a:ext>
            </a:extLst>
          </p:cNvPr>
          <p:cNvGrpSpPr/>
          <p:nvPr/>
        </p:nvGrpSpPr>
        <p:grpSpPr>
          <a:xfrm>
            <a:off x="1692000" y="1800000"/>
            <a:ext cx="5760000" cy="3860405"/>
            <a:chOff x="1692000" y="2094424"/>
            <a:chExt cx="5760000" cy="38604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6F37BA-2B50-4C5B-9B72-E613D7CAE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000" y="2094424"/>
              <a:ext cx="5760000" cy="138352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E61110-FD1A-4EB1-8243-4C4A7FC5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2000" y="3677513"/>
              <a:ext cx="3600000" cy="227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3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Training (3/3)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Regularization</a:t>
            </a:r>
            <a:r>
              <a:rPr lang="ko-KR" altLang="en-US" dirty="0"/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label smoothing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활용하고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dropout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sublayer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output, input representation (embedding + positional encoding)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활용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4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Rethinking the Inception Architecture for Computer Vision (https://arxiv.org/abs/1512.00567)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2ECF3BA-01BB-4AE6-9A08-B2A0A942169C}"/>
              </a:ext>
            </a:extLst>
          </p:cNvPr>
          <p:cNvGrpSpPr/>
          <p:nvPr/>
        </p:nvGrpSpPr>
        <p:grpSpPr>
          <a:xfrm>
            <a:off x="284246" y="1993890"/>
            <a:ext cx="4241991" cy="3164340"/>
            <a:chOff x="250694" y="1993890"/>
            <a:chExt cx="4241991" cy="3164340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BAF988C-8ABB-466C-AAB7-E656A4FE94E1}"/>
                </a:ext>
              </a:extLst>
            </p:cNvPr>
            <p:cNvCxnSpPr>
              <a:cxnSpLocks/>
              <a:stCxn id="31" idx="2"/>
              <a:endCxn id="38" idx="0"/>
            </p:cNvCxnSpPr>
            <p:nvPr/>
          </p:nvCxnSpPr>
          <p:spPr>
            <a:xfrm>
              <a:off x="1660491" y="3668680"/>
              <a:ext cx="454364" cy="115099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981FED-FC54-4CC2-B597-EC844101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94" y="2358579"/>
              <a:ext cx="4208914" cy="7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B23E7-12BF-4C30-AD02-07E8B508F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66" t="83798" r="11016" b="1324"/>
            <a:stretch/>
          </p:blipFill>
          <p:spPr>
            <a:xfrm>
              <a:off x="453006" y="3336760"/>
              <a:ext cx="1719743" cy="3711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62E705-27BD-41F8-A81F-FEEC01AF2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72" b="87893"/>
            <a:stretch/>
          </p:blipFill>
          <p:spPr>
            <a:xfrm>
              <a:off x="453006" y="3804357"/>
              <a:ext cx="2067722" cy="302054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DACE746-8F34-41DD-815F-68E93A1CBBE0}"/>
                </a:ext>
              </a:extLst>
            </p:cNvPr>
            <p:cNvSpPr/>
            <p:nvPr/>
          </p:nvSpPr>
          <p:spPr>
            <a:xfrm>
              <a:off x="1779296" y="2546059"/>
              <a:ext cx="326342" cy="306198"/>
            </a:xfrm>
            <a:prstGeom prst="roundRect">
              <a:avLst/>
            </a:prstGeom>
            <a:solidFill>
              <a:schemeClr val="accent5">
                <a:lumMod val="50000"/>
                <a:alpha val="10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87E763-6311-4DCE-8A51-5B6B2AB79F9C}"/>
                </a:ext>
              </a:extLst>
            </p:cNvPr>
            <p:cNvSpPr/>
            <p:nvPr/>
          </p:nvSpPr>
          <p:spPr>
            <a:xfrm>
              <a:off x="2114855" y="2546059"/>
              <a:ext cx="351507" cy="30619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718CD-0A84-49C1-A2A8-034226A2D9BA}"/>
                </a:ext>
              </a:extLst>
            </p:cNvPr>
            <p:cNvSpPr txBox="1"/>
            <p:nvPr/>
          </p:nvSpPr>
          <p:spPr>
            <a:xfrm>
              <a:off x="332821" y="1993890"/>
              <a:ext cx="3782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Model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prediction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한 </a:t>
              </a:r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label distribution</a:t>
              </a:r>
              <a:endParaRPr lang="en-US" altLang="ko-KR" sz="1600" b="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25D314C-8DEC-426A-B547-1350E0EF4CA5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flipH="1">
              <a:off x="1942467" y="2332444"/>
              <a:ext cx="281550" cy="213615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688158A-E677-4413-A73F-61A4EE1D89AC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684713" y="2852257"/>
              <a:ext cx="605896" cy="32274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A4558DB-1899-492A-8572-7342884B7161}"/>
                </a:ext>
              </a:extLst>
            </p:cNvPr>
            <p:cNvSpPr/>
            <p:nvPr/>
          </p:nvSpPr>
          <p:spPr>
            <a:xfrm>
              <a:off x="1508959" y="3362482"/>
              <a:ext cx="303063" cy="306198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F606338-3A8E-4938-9507-5BFD554C6DF2}"/>
                </a:ext>
              </a:extLst>
            </p:cNvPr>
            <p:cNvSpPr/>
            <p:nvPr/>
          </p:nvSpPr>
          <p:spPr>
            <a:xfrm>
              <a:off x="1621394" y="3804357"/>
              <a:ext cx="299685" cy="306198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0D93DDC-4DF9-4729-827B-21D5BA6FFB8D}"/>
                </a:ext>
              </a:extLst>
            </p:cNvPr>
            <p:cNvCxnSpPr>
              <a:cxnSpLocks/>
              <a:stCxn id="32" idx="2"/>
              <a:endCxn id="38" idx="0"/>
            </p:cNvCxnSpPr>
            <p:nvPr/>
          </p:nvCxnSpPr>
          <p:spPr>
            <a:xfrm>
              <a:off x="1771237" y="4110555"/>
              <a:ext cx="343618" cy="70912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CF2507-D84D-4BBE-A669-4072F62E1F89}"/>
                </a:ext>
              </a:extLst>
            </p:cNvPr>
            <p:cNvSpPr txBox="1"/>
            <p:nvPr/>
          </p:nvSpPr>
          <p:spPr>
            <a:xfrm>
              <a:off x="378802" y="4819676"/>
              <a:ext cx="347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0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실제 </a:t>
              </a:r>
              <a:r>
                <a:rPr lang="en-US" altLang="ko-KR" sz="1600" b="0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label distribution (ground truth)</a:t>
              </a:r>
            </a:p>
          </p:txBody>
        </p:sp>
        <p:sp>
          <p:nvSpPr>
            <p:cNvPr id="45" name="화살표: 왼쪽으로 구부러짐 44">
              <a:extLst>
                <a:ext uri="{FF2B5EF4-FFF2-40B4-BE49-F238E27FC236}">
                  <a16:creationId xmlns:a16="http://schemas.microsoft.com/office/drawing/2014/main" id="{D83BCF49-475D-4127-A3B8-7E9D5E079813}"/>
                </a:ext>
              </a:extLst>
            </p:cNvPr>
            <p:cNvSpPr/>
            <p:nvPr/>
          </p:nvSpPr>
          <p:spPr>
            <a:xfrm flipV="1">
              <a:off x="2559825" y="3444186"/>
              <a:ext cx="347247" cy="587229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379D9-52A0-4F71-AEC0-CEE15A7542D1}"/>
                    </a:ext>
                  </a:extLst>
                </p:cNvPr>
                <p:cNvSpPr txBox="1"/>
                <p:nvPr/>
              </p:nvSpPr>
              <p:spPr>
                <a:xfrm>
                  <a:off x="2740783" y="3461121"/>
                  <a:ext cx="1751902" cy="553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oMath>
                    </m:oMathPara>
                  </a14:m>
                  <a:endParaRPr lang="en-US" altLang="ko-KR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379D9-52A0-4F71-AEC0-CEE15A754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783" y="3461121"/>
                  <a:ext cx="1751902" cy="5533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FDAE09B2-4EE0-4663-8567-8116CE678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232" y="1871415"/>
            <a:ext cx="2806779" cy="432000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4E8C1D-A920-46E8-95C0-4BA7488595B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336894" y="3804357"/>
            <a:ext cx="837173" cy="105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2BC465-30C9-4114-9AB8-F477E411E55A}"/>
              </a:ext>
            </a:extLst>
          </p:cNvPr>
          <p:cNvSpPr txBox="1"/>
          <p:nvPr/>
        </p:nvSpPr>
        <p:spPr>
          <a:xfrm>
            <a:off x="4521526" y="3665857"/>
            <a:ext cx="81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Drop out</a:t>
            </a:r>
            <a:endParaRPr lang="en-US" altLang="ko-KR" sz="1200" b="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38324F-66B2-4793-A6E2-E761D6213DD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336894" y="3804357"/>
            <a:ext cx="845797" cy="46563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E37E4F-F41C-46A2-8DA8-6F3A923D5D29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5336894" y="3619850"/>
            <a:ext cx="837408" cy="184507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E034BF-4FA0-4D08-8F09-B32DEE06F865}"/>
              </a:ext>
            </a:extLst>
          </p:cNvPr>
          <p:cNvSpPr txBox="1"/>
          <p:nvPr/>
        </p:nvSpPr>
        <p:spPr>
          <a:xfrm>
            <a:off x="8111426" y="3707934"/>
            <a:ext cx="81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Drop out</a:t>
            </a:r>
            <a:endParaRPr lang="en-US" altLang="ko-KR" sz="1200" b="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7C18488-9F11-4DEF-9539-7F3FE61ACF68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122253" y="3846434"/>
            <a:ext cx="989173" cy="99820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30554DD-FA78-45AA-8E15-D89F95025A07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126448" y="3846434"/>
            <a:ext cx="984978" cy="31450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0F65FC-86FA-47FA-95EF-60B8C6D63C83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7130642" y="3523376"/>
            <a:ext cx="980784" cy="32305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0DC750D-4577-439E-8EAB-A00267279DD3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7130642" y="2969703"/>
            <a:ext cx="980784" cy="87673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97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(1/3)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r>
              <a:rPr lang="ko-KR" altLang="en-US" dirty="0"/>
              <a:t>가 타 </a:t>
            </a:r>
            <a:r>
              <a:rPr lang="en-US" altLang="ko-KR" dirty="0"/>
              <a:t>model </a:t>
            </a:r>
            <a:r>
              <a:rPr lang="ko-KR" altLang="en-US" dirty="0"/>
              <a:t>대비 훨씬 적은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single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model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로도 이전의 모든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성능을 압도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architecture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자체가 좋음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38A99-DEA8-4306-BC54-D439F24A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800000"/>
            <a:ext cx="7200000" cy="32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1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(2/3)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Head</a:t>
            </a:r>
            <a:r>
              <a:rPr lang="ko-KR" altLang="en-US" dirty="0"/>
              <a:t>가 너무 많으면 오히려 성능 저하</a:t>
            </a:r>
            <a:r>
              <a:rPr lang="en-US" altLang="ko-KR" dirty="0"/>
              <a:t>, 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의 </a:t>
            </a:r>
            <a:r>
              <a:rPr lang="en-US" altLang="ko-KR" dirty="0"/>
              <a:t>dimension</a:t>
            </a:r>
            <a:r>
              <a:rPr lang="ko-KR" altLang="en-US" dirty="0"/>
              <a:t>이 적으면 성능이 감소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positional encoding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대신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positional embedding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해도 성능은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</a:rPr>
              <a:t>비슷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5CF988-169F-4719-B0C9-16F94C6D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00" y="1800000"/>
            <a:ext cx="5760000" cy="45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1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Agenda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532" y="989379"/>
            <a:ext cx="8630193" cy="58373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Abstract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Introduction, Background, Why Self-Attention?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Model Architectures</a:t>
            </a:r>
            <a:endParaRPr lang="en-US" altLang="ko-KR" b="1" dirty="0"/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Training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Results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/>
              <a:t>Conclusion</a:t>
            </a:r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/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/>
          </a:p>
          <a:p>
            <a:pPr marL="457200" indent="-457200" algn="just">
              <a:buFont typeface="+mj-lt"/>
              <a:buAutoNum type="arabicPeriod"/>
            </a:pPr>
            <a:endParaRPr lang="ko-KR" altLang="en-US" sz="3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Results</a:t>
            </a:r>
            <a:r>
              <a:rPr lang="ko-KR" altLang="en-US" sz="2800" dirty="0"/>
              <a:t> </a:t>
            </a:r>
            <a:r>
              <a:rPr lang="en-US" altLang="ko-KR" sz="2800" dirty="0"/>
              <a:t>(3/3)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Task-specific tuning</a:t>
            </a:r>
            <a:r>
              <a:rPr lang="ko-KR" altLang="en-US" dirty="0"/>
              <a:t>이 상대적으로 다른 </a:t>
            </a:r>
            <a:r>
              <a:rPr lang="en-US" altLang="ko-KR" dirty="0"/>
              <a:t>benchmark model</a:t>
            </a:r>
            <a:r>
              <a:rPr lang="ko-KR" altLang="en-US" dirty="0"/>
              <a:t>에 비해 적었지만 성능이 비슷하고 더 좋기도 함 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A23E5-6B98-47A6-B6EF-CCD5C562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800000"/>
            <a:ext cx="7200000" cy="46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Conclusion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B43AD-8E1A-4082-8051-5DD5993D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627114"/>
            <a:ext cx="7200000" cy="3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157288"/>
            <a:ext cx="417195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Abstract</a:t>
            </a:r>
            <a:endParaRPr lang="ko-KR" altLang="en-US" sz="28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/>
              <a:t>Encoder decoder architecture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대표적으로 활용된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building block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인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RNN,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self-attention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모두 대체한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Transformer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제시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EAD1AE-2BE7-4D6A-ACB0-A925715BFDAC}"/>
              </a:ext>
            </a:extLst>
          </p:cNvPr>
          <p:cNvGrpSpPr/>
          <p:nvPr/>
        </p:nvGrpSpPr>
        <p:grpSpPr>
          <a:xfrm>
            <a:off x="381970" y="1800000"/>
            <a:ext cx="8380061" cy="2669757"/>
            <a:chOff x="300878" y="2309109"/>
            <a:chExt cx="8380061" cy="2669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1100FB-9478-4D9A-A201-5C5AF776F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029"/>
            <a:stretch/>
          </p:blipFill>
          <p:spPr>
            <a:xfrm>
              <a:off x="300878" y="2309109"/>
              <a:ext cx="4641365" cy="26697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12F641-B62F-49B5-A6BD-F60243839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4" t="52971" r="9724"/>
            <a:stretch/>
          </p:blipFill>
          <p:spPr>
            <a:xfrm>
              <a:off x="4942243" y="2458866"/>
              <a:ext cx="3738696" cy="2370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(1/3)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sequence transduction model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대표적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 decoder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building block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RNN,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쓰고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resolution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preserving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갖춤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1548A4-A4FF-4963-83DA-DCF9385F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58" y="2160000"/>
            <a:ext cx="6010084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254F7-B7C0-4DD5-949C-6B64D703DFD7}"/>
              </a:ext>
            </a:extLst>
          </p:cNvPr>
          <p:cNvSpPr txBox="1"/>
          <p:nvPr/>
        </p:nvSpPr>
        <p:spPr>
          <a:xfrm>
            <a:off x="264106" y="5339593"/>
            <a:ext cx="856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Resolution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preserving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size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dirty="0"/>
              <a:t>source</a:t>
            </a:r>
            <a:r>
              <a:rPr lang="ko-KR" altLang="en-US" sz="1600" dirty="0"/>
              <a:t>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 </a:t>
            </a:r>
            <a:r>
              <a:rPr lang="en-US" altLang="ko-KR" sz="1600" dirty="0"/>
              <a:t>should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linear</a:t>
            </a:r>
            <a:r>
              <a:rPr lang="ko-KR" altLang="en-US" sz="1600" dirty="0"/>
              <a:t> </a:t>
            </a:r>
            <a:r>
              <a:rPr lang="en-US" altLang="ko-KR" sz="1600" dirty="0"/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length</a:t>
            </a:r>
            <a:r>
              <a:rPr lang="ko-KR" altLang="en-US" sz="1600" dirty="0"/>
              <a:t> </a:t>
            </a:r>
            <a:r>
              <a:rPr lang="en-US" altLang="ko-KR" sz="1600" dirty="0"/>
              <a:t>of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source</a:t>
            </a:r>
            <a:r>
              <a:rPr lang="ko-KR" altLang="en-US" sz="1600" dirty="0"/>
              <a:t> </a:t>
            </a:r>
            <a:r>
              <a:rPr lang="en-US" altLang="ko-KR" sz="1600" dirty="0"/>
              <a:t>string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5B5AA-E2FF-448C-8E8A-B6B22A50E9CF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Universal Language Model Fine-tuning the Text Classification (https://arxiv.org/abs/1801.06146)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(2/3)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으로서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sequential operation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이므로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힘들며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CNN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가능하지만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source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길면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receptive field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문제로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필요함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parameter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증가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3B20EC-100D-4A2E-8311-876A3DCFEB8D}"/>
              </a:ext>
            </a:extLst>
          </p:cNvPr>
          <p:cNvGrpSpPr/>
          <p:nvPr/>
        </p:nvGrpSpPr>
        <p:grpSpPr>
          <a:xfrm>
            <a:off x="676509" y="2160000"/>
            <a:ext cx="7790982" cy="2798952"/>
            <a:chOff x="742950" y="2146358"/>
            <a:chExt cx="7790982" cy="27989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5E77CF-E454-464B-88AF-BFEC1490E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661"/>
            <a:stretch/>
          </p:blipFill>
          <p:spPr>
            <a:xfrm>
              <a:off x="4704882" y="2146358"/>
              <a:ext cx="3829050" cy="27234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AEEEEC-A38F-452C-9E4B-A1165B991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349"/>
            <a:stretch/>
          </p:blipFill>
          <p:spPr>
            <a:xfrm>
              <a:off x="742950" y="2146358"/>
              <a:ext cx="3829050" cy="2798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7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Introduction,</a:t>
            </a:r>
            <a:r>
              <a:rPr lang="ko-KR" altLang="en-US" sz="2800" dirty="0"/>
              <a:t> </a:t>
            </a:r>
            <a:r>
              <a:rPr lang="en-US" altLang="ko-KR" sz="2800" dirty="0"/>
              <a:t>Back ground, Why Self-attention? (3/3)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Building block</a:t>
            </a:r>
            <a:r>
              <a:rPr lang="ko-KR" altLang="en-US" dirty="0"/>
              <a:t>으로 </a:t>
            </a:r>
            <a:r>
              <a:rPr lang="en-US" altLang="ko-KR" dirty="0"/>
              <a:t>self-attention</a:t>
            </a:r>
            <a:r>
              <a:rPr lang="ko-KR" altLang="en-US" dirty="0"/>
              <a:t>을 활용하면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parallel computing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은 물론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길어도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long range dependency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modeling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하기위해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이 필요하지 않음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E62BE8-24A5-437A-A8A3-017436D44683}"/>
              </a:ext>
            </a:extLst>
          </p:cNvPr>
          <p:cNvGrpSpPr/>
          <p:nvPr/>
        </p:nvGrpSpPr>
        <p:grpSpPr>
          <a:xfrm>
            <a:off x="252000" y="2160000"/>
            <a:ext cx="8640000" cy="4365264"/>
            <a:chOff x="252000" y="2160000"/>
            <a:chExt cx="8640000" cy="43652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075C1E9-1CEA-4699-A214-F8310AE9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84" y="2160000"/>
              <a:ext cx="7970232" cy="25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3AE233-617C-4E4A-90A7-A48AA2AB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00" y="5455957"/>
              <a:ext cx="8640000" cy="1069307"/>
            </a:xfrm>
            <a:prstGeom prst="rect">
              <a:avLst/>
            </a:prstGeom>
          </p:spPr>
        </p:pic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00743D84-2820-4352-859E-F0047F2EE571}"/>
                </a:ext>
              </a:extLst>
            </p:cNvPr>
            <p:cNvSpPr/>
            <p:nvPr/>
          </p:nvSpPr>
          <p:spPr>
            <a:xfrm>
              <a:off x="4335011" y="4916977"/>
              <a:ext cx="473978" cy="302004"/>
            </a:xfrm>
            <a:prstGeom prst="downArrow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17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Encoder and Decoder Stacks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Transformer</a:t>
            </a:r>
            <a:r>
              <a:rPr lang="ko-KR" altLang="en-US" dirty="0"/>
              <a:t>는 크게 보면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기존의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encoder-decoder architecture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encoder, decoder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self-attention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stacking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하여 구성한 형태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5CA98-E967-48BE-A44A-A777059B7696}"/>
              </a:ext>
            </a:extLst>
          </p:cNvPr>
          <p:cNvGrpSpPr/>
          <p:nvPr/>
        </p:nvGrpSpPr>
        <p:grpSpPr>
          <a:xfrm>
            <a:off x="433159" y="1800000"/>
            <a:ext cx="8277682" cy="4320000"/>
            <a:chOff x="433159" y="2067473"/>
            <a:chExt cx="8277682" cy="432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E64F95-F438-4AAC-BD07-1E6AD9C4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59" y="2067473"/>
              <a:ext cx="2806779" cy="432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01CE3A-6891-4177-B113-A595C611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0841" y="2586783"/>
              <a:ext cx="5040000" cy="3281380"/>
            </a:xfrm>
            <a:prstGeom prst="rect">
              <a:avLst/>
            </a:prstGeom>
          </p:spPr>
        </p:pic>
        <p:sp>
          <p:nvSpPr>
            <p:cNvPr id="12" name="같음 기호 11">
              <a:extLst>
                <a:ext uri="{FF2B5EF4-FFF2-40B4-BE49-F238E27FC236}">
                  <a16:creationId xmlns:a16="http://schemas.microsoft.com/office/drawing/2014/main" id="{6857340E-6102-4A4A-9281-6E331A128807}"/>
                </a:ext>
              </a:extLst>
            </p:cNvPr>
            <p:cNvSpPr/>
            <p:nvPr/>
          </p:nvSpPr>
          <p:spPr>
            <a:xfrm>
              <a:off x="3244942" y="4074374"/>
              <a:ext cx="420894" cy="306198"/>
            </a:xfrm>
            <a:prstGeom prst="mathEqual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06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Input Representation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Self-attention</a:t>
            </a:r>
            <a:r>
              <a:rPr lang="ko-KR" altLang="en-US" dirty="0"/>
              <a:t>은 </a:t>
            </a:r>
            <a:r>
              <a:rPr lang="en-US" altLang="ko-KR" dirty="0"/>
              <a:t>operation</a:t>
            </a:r>
            <a:r>
              <a:rPr lang="ko-KR" altLang="en-US" dirty="0"/>
              <a:t>에 </a:t>
            </a:r>
            <a:r>
              <a:rPr lang="en-US" altLang="ko-KR" dirty="0"/>
              <a:t>sequential</a:t>
            </a:r>
            <a:r>
              <a:rPr lang="ko-KR" altLang="en-US" dirty="0"/>
              <a:t>한 정보를 반영하기위해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token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embedding vector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dimension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으로부터 생성되는 정현파의 특정 값을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position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별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dimension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별로 더함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Positional Encoding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BCEBD4-F2FC-4F28-8C19-55134226EE30}"/>
              </a:ext>
            </a:extLst>
          </p:cNvPr>
          <p:cNvGrpSpPr/>
          <p:nvPr/>
        </p:nvGrpSpPr>
        <p:grpSpPr>
          <a:xfrm>
            <a:off x="870886" y="3574109"/>
            <a:ext cx="7402228" cy="3018963"/>
            <a:chOff x="568849" y="3561527"/>
            <a:chExt cx="7402228" cy="3018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D3E0C9-3EF0-4EC2-8AE5-0163F4BD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49" y="3561527"/>
              <a:ext cx="3600000" cy="301896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B389E9C-EF34-49E9-B5A1-09C21B4E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077" y="4411581"/>
              <a:ext cx="3600000" cy="131885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07AD75E-8C9B-4EBD-9495-EC099F87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000" y="2161126"/>
            <a:ext cx="5040000" cy="1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Model architectures –</a:t>
            </a:r>
            <a:r>
              <a:rPr lang="en-US" altLang="ko-KR" sz="1800" dirty="0"/>
              <a:t> Scaled</a:t>
            </a:r>
            <a:r>
              <a:rPr lang="ko-KR" altLang="en-US" sz="1800" dirty="0"/>
              <a:t> </a:t>
            </a:r>
            <a:r>
              <a:rPr lang="en-US" altLang="ko-KR" sz="1800" dirty="0"/>
              <a:t>Dot-Product</a:t>
            </a:r>
            <a:r>
              <a:rPr lang="ko-KR" altLang="en-US" sz="1800" dirty="0"/>
              <a:t> </a:t>
            </a:r>
            <a:r>
              <a:rPr lang="en-US" altLang="ko-KR" sz="1800" dirty="0"/>
              <a:t>Attention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Scaled Dot-Product Attention</a:t>
            </a:r>
            <a:r>
              <a:rPr lang="ko-KR" altLang="en-US" dirty="0"/>
              <a:t>은 </a:t>
            </a:r>
            <a:r>
              <a:rPr lang="en-US" altLang="ko-KR" dirty="0"/>
              <a:t>sequence</a:t>
            </a:r>
            <a:r>
              <a:rPr lang="ko-KR" altLang="en-US" dirty="0"/>
              <a:t>의 </a:t>
            </a:r>
            <a:r>
              <a:rPr lang="en-US" altLang="ko-KR" dirty="0"/>
              <a:t>token</a:t>
            </a:r>
            <a:r>
              <a:rPr lang="ko-KR" altLang="en-US" dirty="0"/>
              <a:t>에 해당하는 </a:t>
            </a:r>
            <a:r>
              <a:rPr lang="en-US" altLang="ko-KR" dirty="0"/>
              <a:t>vector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query matrix, key matrix, key matrix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와의 연산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통해서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query vector, key vector, value vector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가 생성되면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아래와 같이 계산함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62A3-C228-4C40-828E-44DE57898B13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illustrated Transformer (http://jalammar.github.io/illustrated-transformer/)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38388C-B933-420C-A42E-41CE724F4F9B}"/>
              </a:ext>
            </a:extLst>
          </p:cNvPr>
          <p:cNvGrpSpPr/>
          <p:nvPr/>
        </p:nvGrpSpPr>
        <p:grpSpPr>
          <a:xfrm>
            <a:off x="1716636" y="2338187"/>
            <a:ext cx="2160000" cy="2730728"/>
            <a:chOff x="889232" y="2096141"/>
            <a:chExt cx="2160000" cy="27307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5DC0D7-19EB-45CB-8109-56CD2931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0242" y="2096141"/>
              <a:ext cx="1757981" cy="216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E2FC50-E768-4287-BD64-258B6FA0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232" y="4419207"/>
              <a:ext cx="2160000" cy="40766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BDED90-3801-4639-8C86-2A2FB19B00D4}"/>
              </a:ext>
            </a:extLst>
          </p:cNvPr>
          <p:cNvGrpSpPr/>
          <p:nvPr/>
        </p:nvGrpSpPr>
        <p:grpSpPr>
          <a:xfrm>
            <a:off x="5627365" y="2160000"/>
            <a:ext cx="3240000" cy="4311526"/>
            <a:chOff x="5547870" y="1912881"/>
            <a:chExt cx="3240000" cy="43115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293B8C-D00C-42A6-8BB4-A0735D28A6C0}"/>
                </a:ext>
              </a:extLst>
            </p:cNvPr>
            <p:cNvPicPr>
              <a:picLocks noChangeAspect="1"/>
            </p:cNvPicPr>
            <p:nvPr>
              <p:custDataLst>
                <p:custData r:id="rId1"/>
              </p:custDataLst>
            </p:nvPr>
          </p:nvPicPr>
          <p:blipFill rotWithShape="1">
            <a:blip r:embed="rId7"/>
            <a:srcRect b="42975"/>
            <a:stretch/>
          </p:blipFill>
          <p:spPr>
            <a:xfrm>
              <a:off x="5547870" y="1912881"/>
              <a:ext cx="3240000" cy="255789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15EACC3-4744-46C6-8A45-D25D7F1353C0}"/>
                </a:ext>
              </a:extLst>
            </p:cNvPr>
            <p:cNvPicPr>
              <a:picLocks noChangeAspect="1"/>
            </p:cNvPicPr>
            <p:nvPr>
              <p:custDataLst>
                <p:custData r:id="rId2"/>
              </p:custDataLst>
            </p:nvPr>
          </p:nvPicPr>
          <p:blipFill rotWithShape="1">
            <a:blip r:embed="rId7"/>
            <a:srcRect t="64225"/>
            <a:stretch/>
          </p:blipFill>
          <p:spPr>
            <a:xfrm>
              <a:off x="5547870" y="4619692"/>
              <a:ext cx="3240000" cy="160471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B08E14A-DC00-4AB3-84CB-50F0979AD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636" y="5327829"/>
            <a:ext cx="5040000" cy="351044"/>
          </a:xfrm>
          <a:prstGeom prst="rect">
            <a:avLst/>
          </a:prstGeom>
        </p:spPr>
      </p:pic>
      <p:sp>
        <p:nvSpPr>
          <p:cNvPr id="25" name="같음 기호 24">
            <a:extLst>
              <a:ext uri="{FF2B5EF4-FFF2-40B4-BE49-F238E27FC236}">
                <a16:creationId xmlns:a16="http://schemas.microsoft.com/office/drawing/2014/main" id="{9D8C3AC8-D83E-4A3F-8E66-2B9779CE3383}"/>
              </a:ext>
            </a:extLst>
          </p:cNvPr>
          <p:cNvSpPr/>
          <p:nvPr/>
        </p:nvSpPr>
        <p:spPr>
          <a:xfrm>
            <a:off x="4658487" y="3567815"/>
            <a:ext cx="420894" cy="306198"/>
          </a:xfrm>
          <a:prstGeom prst="mathEqual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9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발표용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7cf618cf-9ac0-4607-8933-dffc60dc9416" Revision="1" Stencil="System.MyShapes" StencilVersion="1.0"/>
</Control>
</file>

<file path=customXml/item2.xml><?xml version="1.0" encoding="utf-8"?>
<Control xmlns="http://schemas.microsoft.com/VisualStudio/2011/storyboarding/control">
  <Id Name="7cf618cf-9ac0-4607-8933-dffc60dc9416" Revision="1" Stencil="System.MyShapes" StencilVersion="1.0"/>
</Control>
</file>

<file path=customXml/itemProps1.xml><?xml version="1.0" encoding="utf-8"?>
<ds:datastoreItem xmlns:ds="http://schemas.openxmlformats.org/officeDocument/2006/customXml" ds:itemID="{D7EAD2AA-48F9-4688-B908-9D9E11B929D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2F2EB43-45B6-4B56-9C5C-F6435D36E6D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4972</TotalTime>
  <Words>1219</Words>
  <Application>Microsoft Office PowerPoint</Application>
  <PresentationFormat>화면 슬라이드 쇼(4:3)</PresentationFormat>
  <Paragraphs>135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</vt:lpstr>
      <vt:lpstr>Cambria Math</vt:lpstr>
      <vt:lpstr>Arial</vt:lpstr>
      <vt:lpstr>맑은 고딕</vt:lpstr>
      <vt:lpstr>나눔스퀘어 Bold</vt:lpstr>
      <vt:lpstr>Office 테마</vt:lpstr>
      <vt:lpstr>Attention Is All You Need</vt:lpstr>
      <vt:lpstr>Agenda</vt:lpstr>
      <vt:lpstr>Abstract</vt:lpstr>
      <vt:lpstr>Introduction, Back ground, Why Self-attention? (1/3)</vt:lpstr>
      <vt:lpstr>Introduction, Back ground, Why Self-attention? (2/3)</vt:lpstr>
      <vt:lpstr>Introduction, Back ground, Why Self-attention? (3/3)</vt:lpstr>
      <vt:lpstr>Model architectures – Encoder and Decoder Stacks</vt:lpstr>
      <vt:lpstr>Model architectures – Input Representation</vt:lpstr>
      <vt:lpstr>Model architectures – Scaled Dot-Product Attention</vt:lpstr>
      <vt:lpstr>Model architectures – Multi-Head Attention</vt:lpstr>
      <vt:lpstr>Model architectures – Position-wise Feed-Forward Networks</vt:lpstr>
      <vt:lpstr>Model architectures – Building block</vt:lpstr>
      <vt:lpstr>Model architectures – Applications of Attention in our Model</vt:lpstr>
      <vt:lpstr>Model architectures – Embedding and Softmax</vt:lpstr>
      <vt:lpstr>Training (1/3)</vt:lpstr>
      <vt:lpstr>Training (2/3)</vt:lpstr>
      <vt:lpstr>Training (3/3)</vt:lpstr>
      <vt:lpstr>Results (1/3)</vt:lpstr>
      <vt:lpstr>Results (2/3)</vt:lpstr>
      <vt:lpstr>Results (3/3)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김보섭[ 대학원석사과정졸업 / 산업경영공학과 ]</cp:lastModifiedBy>
  <cp:revision>426</cp:revision>
  <dcterms:created xsi:type="dcterms:W3CDTF">2018-09-10T01:28:32Z</dcterms:created>
  <dcterms:modified xsi:type="dcterms:W3CDTF">2019-07-09T06:16:38Z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  <property fmtid="{D5CDD505-2E9C-101B-9397-08002B2CF9AE}" pid="3" name="Tfs.IsStoryboard">
    <vt:bool>true</vt:bool>
  </property>
</Properties>
</file>